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95" r:id="rId2"/>
    <p:sldId id="274" r:id="rId3"/>
    <p:sldId id="280" r:id="rId4"/>
    <p:sldId id="282" r:id="rId5"/>
    <p:sldId id="277" r:id="rId6"/>
    <p:sldId id="279" r:id="rId7"/>
    <p:sldId id="283" r:id="rId8"/>
    <p:sldId id="336" r:id="rId9"/>
    <p:sldId id="337" r:id="rId10"/>
    <p:sldId id="284" r:id="rId11"/>
    <p:sldId id="334" r:id="rId12"/>
    <p:sldId id="335" r:id="rId13"/>
    <p:sldId id="285" r:id="rId14"/>
    <p:sldId id="286" r:id="rId15"/>
    <p:sldId id="287" r:id="rId16"/>
    <p:sldId id="288" r:id="rId17"/>
    <p:sldId id="289" r:id="rId1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2600"/>
    <a:srgbClr val="1F3551"/>
    <a:srgbClr val="403152"/>
    <a:srgbClr val="604A7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79361" autoAdjust="0"/>
  </p:normalViewPr>
  <p:slideViewPr>
    <p:cSldViewPr>
      <p:cViewPr varScale="1">
        <p:scale>
          <a:sx n="123" d="100"/>
          <a:sy n="123" d="100"/>
        </p:scale>
        <p:origin x="1896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4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主要以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为主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8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1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>
                <a:latin typeface="DengXian" charset="0"/>
                <a:ea typeface="DengXian" charset="0"/>
                <a:cs typeface="DengXian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0" i="0">
                <a:latin typeface="DengXian" charset="0"/>
                <a:ea typeface="DengXian" charset="0"/>
                <a:cs typeface="DengXian" charset="0"/>
              </a:defRPr>
            </a:lvl1pPr>
            <a:lvl2pPr>
              <a:lnSpc>
                <a:spcPct val="120000"/>
              </a:lnSpc>
              <a:defRPr sz="2400" b="0" i="0">
                <a:latin typeface="DengXian" charset="0"/>
                <a:ea typeface="DengXian" charset="0"/>
                <a:cs typeface="DengXian" charset="0"/>
              </a:defRPr>
            </a:lvl2pPr>
            <a:lvl3pPr>
              <a:lnSpc>
                <a:spcPct val="120000"/>
              </a:lnSpc>
              <a:defRPr sz="2000" b="0" i="0">
                <a:latin typeface="DengXian" charset="0"/>
                <a:ea typeface="DengXian" charset="0"/>
                <a:cs typeface="DengXian" charset="0"/>
              </a:defRPr>
            </a:lvl3pPr>
            <a:lvl4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4pPr>
            <a:lvl5pPr>
              <a:lnSpc>
                <a:spcPct val="120000"/>
              </a:lnSpc>
              <a:defRPr sz="1800" b="0" i="0">
                <a:latin typeface="DengXian" charset="0"/>
                <a:ea typeface="DengXian" charset="0"/>
                <a:cs typeface="DengXian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7" y="457235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6512" y="3793604"/>
            <a:ext cx="179512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66A7A40B-EA42-4A59-BDB5-85EFA65BC5FC}" type="datetimeFigureOut">
              <a:rPr lang="zh-CN" altLang="en-US" smtClean="0"/>
              <a:pPr/>
              <a:t>2019/11/29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DengXian" charset="0"/>
          <a:ea typeface="DengXian" charset="0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E71A23-3CB4-C347-B609-8A4745B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Website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EB1157-35B3-2F4F-8B38-3E150F33B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3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C9931-ADFF-174A-BE9B-0BCB090C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使用集群改善应用服务器性能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36108-00F6-134C-9B13-1C43BD69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44" y="1489348"/>
            <a:ext cx="6193656" cy="4023111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BCE10108-FD87-4245-9275-8CDB986F9C99}"/>
              </a:ext>
            </a:extLst>
          </p:cNvPr>
          <p:cNvSpPr/>
          <p:nvPr/>
        </p:nvSpPr>
        <p:spPr>
          <a:xfrm>
            <a:off x="4776751" y="2209428"/>
            <a:ext cx="1307417" cy="144016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3339DE1-0386-864B-B1CE-6C407609026D}"/>
              </a:ext>
            </a:extLst>
          </p:cNvPr>
          <p:cNvSpPr/>
          <p:nvPr/>
        </p:nvSpPr>
        <p:spPr>
          <a:xfrm>
            <a:off x="4499992" y="1993404"/>
            <a:ext cx="1379425" cy="144016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15479B1-AED6-0742-8E6B-E7FA86674AEF}"/>
              </a:ext>
            </a:extLst>
          </p:cNvPr>
          <p:cNvSpPr/>
          <p:nvPr/>
        </p:nvSpPr>
        <p:spPr>
          <a:xfrm>
            <a:off x="2493144" y="2353444"/>
            <a:ext cx="1379425" cy="108012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5AFED1-B502-6A46-B139-458873CD1B55}"/>
              </a:ext>
            </a:extLst>
          </p:cNvPr>
          <p:cNvSpPr/>
          <p:nvPr/>
        </p:nvSpPr>
        <p:spPr>
          <a:xfrm>
            <a:off x="0" y="4659335"/>
            <a:ext cx="9396536" cy="659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kumimoji="1" lang="zh-CN" altLang="en-US" sz="1600" dirty="0"/>
              <a:t>应用服务器之间需要进行协同，实现并发控制</a:t>
            </a:r>
            <a:endParaRPr kumimoji="1" lang="en-US" altLang="zh-CN" sz="1600" dirty="0"/>
          </a:p>
          <a:p>
            <a:pPr lvl="1">
              <a:lnSpc>
                <a:spcPct val="120000"/>
              </a:lnSpc>
            </a:pPr>
            <a:r>
              <a:rPr kumimoji="1" lang="en-US" altLang="zh-CN" sz="1600" dirty="0"/>
              <a:t>Before-or-after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Stateless</a:t>
            </a:r>
            <a:r>
              <a:rPr kumimoji="1" lang="zh-CN" altLang="en-US" sz="1600" dirty="0"/>
              <a:t>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0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AB821-43F1-4F42-8A46-FDC4BA78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应用服务器：无状态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B96C13-AE9E-1E4F-8EDC-84EDA035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6" y="1842356"/>
            <a:ext cx="2952328" cy="2515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EDF6BC-D46A-D54D-8393-35BA36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016" y="1563514"/>
            <a:ext cx="4521200" cy="3073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EAA85C-91C6-BC4A-8862-14EE6555A16B}"/>
              </a:ext>
            </a:extLst>
          </p:cNvPr>
          <p:cNvSpPr/>
          <p:nvPr/>
        </p:nvSpPr>
        <p:spPr>
          <a:xfrm>
            <a:off x="3059832" y="4903775"/>
            <a:ext cx="5976664" cy="45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所有应用服务器均相同，同时提高了容错和可伸缩性</a:t>
            </a:r>
            <a:endParaRPr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8CDAEC0-24ED-B443-96BB-1942FB21981F}"/>
              </a:ext>
            </a:extLst>
          </p:cNvPr>
          <p:cNvSpPr/>
          <p:nvPr/>
        </p:nvSpPr>
        <p:spPr>
          <a:xfrm>
            <a:off x="6444208" y="1273325"/>
            <a:ext cx="2448272" cy="3456384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14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AB821-43F1-4F42-8A46-FDC4BA78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为无状态应用服务器提供状态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7F2CF1-E6DA-7545-99C9-599DC582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61356"/>
            <a:ext cx="5715000" cy="2933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4122CF-D188-2C4D-BDD8-098D64E6C249}"/>
              </a:ext>
            </a:extLst>
          </p:cNvPr>
          <p:cNvSpPr/>
          <p:nvPr/>
        </p:nvSpPr>
        <p:spPr>
          <a:xfrm>
            <a:off x="6774338" y="2382773"/>
            <a:ext cx="2262158" cy="129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引入专门的</a:t>
            </a:r>
            <a:r>
              <a:rPr kumimoji="1" lang="en-US" altLang="zh-CN" dirty="0">
                <a:solidFill>
                  <a:srgbClr val="C00000"/>
                </a:solidFill>
              </a:rPr>
              <a:t>session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服务器</a:t>
            </a:r>
            <a:r>
              <a:rPr kumimoji="1" lang="zh-CN" altLang="en-US" dirty="0"/>
              <a:t>保存状态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（如购物车、登录）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C98CAFA-EC99-194D-8BF4-5E563EAEF8FF}"/>
              </a:ext>
            </a:extLst>
          </p:cNvPr>
          <p:cNvSpPr/>
          <p:nvPr/>
        </p:nvSpPr>
        <p:spPr>
          <a:xfrm>
            <a:off x="5508104" y="2353444"/>
            <a:ext cx="1296144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12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8721B-98E0-6F46-A1A3-66F34744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数据库性能和容错：读写分离和分库分表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4CF5D-DA2F-1649-925E-8E0ED68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80" y="1345332"/>
            <a:ext cx="6469320" cy="402146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7A12BC15-A146-E144-8AF9-D2B820FE0F3A}"/>
              </a:ext>
            </a:extLst>
          </p:cNvPr>
          <p:cNvSpPr/>
          <p:nvPr/>
        </p:nvSpPr>
        <p:spPr>
          <a:xfrm>
            <a:off x="7236296" y="2816006"/>
            <a:ext cx="1379425" cy="108012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0808A56-0407-EC44-8F71-90E06AF40588}"/>
              </a:ext>
            </a:extLst>
          </p:cNvPr>
          <p:cNvSpPr/>
          <p:nvPr/>
        </p:nvSpPr>
        <p:spPr>
          <a:xfrm>
            <a:off x="7236296" y="4286680"/>
            <a:ext cx="1379425" cy="108012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DD368-3718-5D41-8143-0B3FD028F356}"/>
              </a:ext>
            </a:extLst>
          </p:cNvPr>
          <p:cNvSpPr/>
          <p:nvPr/>
        </p:nvSpPr>
        <p:spPr>
          <a:xfrm>
            <a:off x="154888" y="4643403"/>
            <a:ext cx="4572000" cy="72994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dirty="0"/>
              <a:t>主从模式、容错、</a:t>
            </a:r>
            <a:r>
              <a:rPr lang="en-US" altLang="zh-CN" dirty="0"/>
              <a:t>all-or-nothing</a:t>
            </a:r>
            <a:r>
              <a:rPr lang="zh-CN" altLang="en-US" dirty="0"/>
              <a:t>、</a:t>
            </a:r>
            <a:r>
              <a:rPr lang="en-US" altLang="zh-CN" dirty="0"/>
              <a:t>CAP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例：淘宝和支付宝的差别</a:t>
            </a:r>
          </a:p>
        </p:txBody>
      </p:sp>
    </p:spTree>
    <p:extLst>
      <p:ext uri="{BB962C8B-B14F-4D97-AF65-F5344CB8AC3E}">
        <p14:creationId xmlns:p14="http://schemas.microsoft.com/office/powerpoint/2010/main" val="303668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F4B54-8BCC-AE49-929E-B5E37DC4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90855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5.</a:t>
            </a:r>
            <a:r>
              <a:rPr lang="zh-CN" altLang="en-US" sz="3200" dirty="0"/>
              <a:t> 使用</a:t>
            </a:r>
            <a:r>
              <a:rPr lang="en" altLang="zh-CN" sz="3200" dirty="0"/>
              <a:t>CDN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br>
              <a:rPr lang="en-US" altLang="zh-CN" sz="3200" dirty="0"/>
            </a:br>
            <a:r>
              <a:rPr lang="zh-CN" altLang="en-US" sz="3200" dirty="0"/>
              <a:t>反向代理提</a:t>
            </a:r>
            <a:br>
              <a:rPr lang="en-US" altLang="zh-CN" sz="3200" dirty="0"/>
            </a:br>
            <a:r>
              <a:rPr lang="zh-CN" altLang="en-US" sz="3200" dirty="0"/>
              <a:t>高网站性能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C3C413-B385-1C42-9F18-969CF58C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09228"/>
            <a:ext cx="5683010" cy="4733203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45419854-DA8F-E54C-8A07-82F5576A30EA}"/>
              </a:ext>
            </a:extLst>
          </p:cNvPr>
          <p:cNvSpPr/>
          <p:nvPr/>
        </p:nvSpPr>
        <p:spPr>
          <a:xfrm>
            <a:off x="3264583" y="553244"/>
            <a:ext cx="1235409" cy="504056"/>
          </a:xfrm>
          <a:prstGeom prst="roundRect">
            <a:avLst>
              <a:gd name="adj" fmla="val 5739"/>
            </a:avLst>
          </a:prstGeom>
          <a:solidFill>
            <a:schemeClr val="bg1"/>
          </a:solidFill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1"/>
                </a:solidFill>
              </a:rPr>
              <a:t>CDN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077DD08-69C8-6440-B8A6-B2EE0D98212E}"/>
              </a:ext>
            </a:extLst>
          </p:cNvPr>
          <p:cNvSpPr/>
          <p:nvPr/>
        </p:nvSpPr>
        <p:spPr>
          <a:xfrm>
            <a:off x="3264583" y="1345332"/>
            <a:ext cx="1235409" cy="504056"/>
          </a:xfrm>
          <a:prstGeom prst="roundRect">
            <a:avLst>
              <a:gd name="adj" fmla="val 5739"/>
            </a:avLst>
          </a:prstGeom>
          <a:solidFill>
            <a:schemeClr val="bg1"/>
          </a:solidFill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</a:rPr>
              <a:t>反向代理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660ADC-E295-F841-9766-318C5A681842}"/>
              </a:ext>
            </a:extLst>
          </p:cNvPr>
          <p:cNvSpPr/>
          <p:nvPr/>
        </p:nvSpPr>
        <p:spPr>
          <a:xfrm>
            <a:off x="1176" y="4408798"/>
            <a:ext cx="5797293" cy="754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5000"/>
              </a:lnSpc>
            </a:pPr>
            <a:r>
              <a:rPr lang="zh-CN" altLang="en-US" dirty="0"/>
              <a:t>网络基础知识（包括网络的多个不同层次）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/>
              <a:t>DNS</a:t>
            </a:r>
            <a:r>
              <a:rPr lang="zh-CN" altLang="en-US" dirty="0"/>
              <a:t>、</a:t>
            </a:r>
            <a:r>
              <a:rPr lang="en-US" altLang="zh-CN" dirty="0"/>
              <a:t>BGP</a:t>
            </a:r>
            <a:r>
              <a:rPr lang="zh-CN" altLang="en-US" dirty="0"/>
              <a:t>路由算法、</a:t>
            </a:r>
            <a:r>
              <a:rPr lang="en-US" altLang="zh-CN" dirty="0"/>
              <a:t>NAT</a:t>
            </a:r>
            <a:r>
              <a:rPr lang="zh-CN" altLang="en-US" dirty="0"/>
              <a:t>、</a:t>
            </a:r>
            <a:r>
              <a:rPr lang="en-US" altLang="zh-CN" dirty="0"/>
              <a:t>TCP</a:t>
            </a:r>
            <a:r>
              <a:rPr lang="zh-CN" altLang="en-US" dirty="0"/>
              <a:t>拥塞控制、</a:t>
            </a:r>
            <a:r>
              <a:rPr lang="en-US" altLang="zh-CN" dirty="0"/>
              <a:t>CDN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0539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5126-4F23-274A-8845-D81F16A2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分布式文件系统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EA698-50C7-1E47-98D1-1E29B3B6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93315"/>
            <a:ext cx="6178029" cy="4314814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06232581-BDCC-444B-8458-CB275AC1F9F5}"/>
              </a:ext>
            </a:extLst>
          </p:cNvPr>
          <p:cNvSpPr/>
          <p:nvPr/>
        </p:nvSpPr>
        <p:spPr>
          <a:xfrm>
            <a:off x="7470498" y="2209428"/>
            <a:ext cx="1479331" cy="1224136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1727E1-9994-974D-8578-D07D81BDA2F8}"/>
              </a:ext>
            </a:extLst>
          </p:cNvPr>
          <p:cNvSpPr/>
          <p:nvPr/>
        </p:nvSpPr>
        <p:spPr>
          <a:xfrm>
            <a:off x="107504" y="4825246"/>
            <a:ext cx="2922595" cy="680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5000"/>
              </a:lnSpc>
            </a:pPr>
            <a:r>
              <a:rPr lang="zh-CN" altLang="en-US" sz="1600" dirty="0"/>
              <a:t>网络</a:t>
            </a:r>
            <a:r>
              <a:rPr lang="en-US" altLang="zh-CN" sz="1600" dirty="0"/>
              <a:t>/</a:t>
            </a:r>
            <a:r>
              <a:rPr lang="zh-CN" altLang="en-US" sz="1600" dirty="0"/>
              <a:t>分布式文件系统</a:t>
            </a:r>
            <a:endParaRPr lang="en-US" altLang="zh-CN" sz="1600" dirty="0"/>
          </a:p>
          <a:p>
            <a:pPr lvl="1">
              <a:lnSpc>
                <a:spcPct val="125000"/>
              </a:lnSpc>
            </a:pPr>
            <a:r>
              <a:rPr lang="en-US" altLang="zh-CN" sz="1600" dirty="0"/>
              <a:t>RPC</a:t>
            </a:r>
            <a:r>
              <a:rPr lang="zh-CN" altLang="en-US" sz="1600" dirty="0"/>
              <a:t>、</a:t>
            </a:r>
            <a:r>
              <a:rPr lang="en-US" altLang="zh-CN" sz="1600" dirty="0"/>
              <a:t>NFS</a:t>
            </a:r>
            <a:r>
              <a:rPr lang="zh-CN" altLang="en-US" sz="1600" dirty="0"/>
              <a:t>服务器无状态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470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3011C-900C-B543-A12C-C03D0E7A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7.</a:t>
            </a:r>
            <a:r>
              <a:rPr lang="zh-CN" altLang="en-US" sz="3200" dirty="0"/>
              <a:t> 使用</a:t>
            </a:r>
            <a:r>
              <a:rPr lang="en" altLang="zh-CN" sz="3200" dirty="0"/>
              <a:t>NoSQL</a:t>
            </a:r>
            <a:r>
              <a:rPr lang="zh-CN" altLang="en-US" sz="3200" dirty="0"/>
              <a:t>和搜索引擎（非系统层面）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22BC32-CCF5-2E41-9651-BFFC434C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060354"/>
            <a:ext cx="5987008" cy="4439453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AD8D55B2-6871-324F-A04D-134EB68A482A}"/>
              </a:ext>
            </a:extLst>
          </p:cNvPr>
          <p:cNvSpPr/>
          <p:nvPr/>
        </p:nvSpPr>
        <p:spPr>
          <a:xfrm>
            <a:off x="3203848" y="4969483"/>
            <a:ext cx="1368152" cy="504056"/>
          </a:xfrm>
          <a:prstGeom prst="roundRect">
            <a:avLst>
              <a:gd name="adj" fmla="val 5739"/>
            </a:avLst>
          </a:prstGeom>
          <a:solidFill>
            <a:schemeClr val="bg1"/>
          </a:solidFill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1"/>
                </a:solidFill>
              </a:rPr>
              <a:t>NoSQL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5668A4A-8A0C-C141-B1FD-41C82EF45AF1}"/>
              </a:ext>
            </a:extLst>
          </p:cNvPr>
          <p:cNvSpPr/>
          <p:nvPr/>
        </p:nvSpPr>
        <p:spPr>
          <a:xfrm>
            <a:off x="4932040" y="4995751"/>
            <a:ext cx="1368152" cy="504056"/>
          </a:xfrm>
          <a:prstGeom prst="roundRect">
            <a:avLst>
              <a:gd name="adj" fmla="val 5739"/>
            </a:avLst>
          </a:prstGeom>
          <a:solidFill>
            <a:schemeClr val="bg1"/>
          </a:solidFill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</a:rPr>
              <a:t>搜索引擎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C01EB4-4956-B04D-AEDC-C1A4D680CF08}"/>
              </a:ext>
            </a:extLst>
          </p:cNvPr>
          <p:cNvSpPr/>
          <p:nvPr/>
        </p:nvSpPr>
        <p:spPr>
          <a:xfrm>
            <a:off x="324654" y="4081636"/>
            <a:ext cx="4572000" cy="6590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常用的</a:t>
            </a:r>
            <a:r>
              <a:rPr lang="en" altLang="zh-CN" sz="1600" dirty="0"/>
              <a:t>NoSQL</a:t>
            </a:r>
            <a:r>
              <a:rPr lang="zh-CN" altLang="en-US" sz="1600" dirty="0"/>
              <a:t>有</a:t>
            </a:r>
            <a:r>
              <a:rPr lang="en" altLang="zh-CN" sz="1600" dirty="0" err="1"/>
              <a:t>mongodb</a:t>
            </a:r>
            <a:r>
              <a:rPr lang="zh-CN" altLang="en" sz="1600" dirty="0"/>
              <a:t>、</a:t>
            </a:r>
            <a:r>
              <a:rPr lang="en" altLang="zh-CN" sz="1600" dirty="0" err="1"/>
              <a:t>hbase</a:t>
            </a:r>
            <a:r>
              <a:rPr lang="zh-CN" altLang="en" sz="1600" dirty="0"/>
              <a:t>、</a:t>
            </a:r>
            <a:r>
              <a:rPr lang="en" altLang="zh-CN" sz="1600" dirty="0" err="1"/>
              <a:t>redis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zh-CN" altLang="en-US" sz="1600" dirty="0"/>
              <a:t>搜索引擎有</a:t>
            </a:r>
            <a:r>
              <a:rPr lang="en" altLang="zh-CN" sz="1600" dirty="0" err="1"/>
              <a:t>lucene</a:t>
            </a:r>
            <a:r>
              <a:rPr lang="zh-CN" altLang="en" sz="1600" dirty="0"/>
              <a:t>、</a:t>
            </a:r>
            <a:r>
              <a:rPr lang="en" altLang="zh-CN" sz="1600" dirty="0" err="1"/>
              <a:t>solr</a:t>
            </a:r>
            <a:r>
              <a:rPr lang="zh-CN" altLang="en" sz="1600" dirty="0"/>
              <a:t>、</a:t>
            </a:r>
            <a:r>
              <a:rPr lang="en" altLang="zh-CN" sz="1600" dirty="0" err="1"/>
              <a:t>elasticsearch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1464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AA3F1-3CCB-744F-B99F-8B7D51F5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 将应用服务器进行业务拆分（非系统层面）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66D52C-AE09-B342-99EF-5E441EF5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142841"/>
            <a:ext cx="6022167" cy="4459162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A5308BD-89FA-5C4C-9F3B-2D969D4608E3}"/>
              </a:ext>
            </a:extLst>
          </p:cNvPr>
          <p:cNvSpPr/>
          <p:nvPr/>
        </p:nvSpPr>
        <p:spPr>
          <a:xfrm>
            <a:off x="4860032" y="1489348"/>
            <a:ext cx="1224136" cy="576064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CC37E1-6D50-4E41-BED5-F84193AFB74B}"/>
              </a:ext>
            </a:extLst>
          </p:cNvPr>
          <p:cNvSpPr/>
          <p:nvPr/>
        </p:nvSpPr>
        <p:spPr>
          <a:xfrm>
            <a:off x="-108520" y="4369668"/>
            <a:ext cx="4572000" cy="65902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600" dirty="0"/>
              <a:t>通信通过消息或共享数据库来实现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en-US" sz="1600" dirty="0"/>
              <a:t>如：微服务、</a:t>
            </a:r>
            <a:r>
              <a:rPr lang="en-US" altLang="zh-CN" sz="1600" dirty="0"/>
              <a:t>Serverless</a:t>
            </a:r>
            <a:r>
              <a:rPr lang="zh-CN" altLang="en-US" sz="1600" dirty="0"/>
              <a:t>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987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如何搭一个淘宝？从单机</a:t>
            </a:r>
            <a:r>
              <a:rPr lang="en-US" altLang="zh-CN" dirty="0"/>
              <a:t>LAMP</a:t>
            </a:r>
            <a:r>
              <a:rPr lang="zh-CN" altLang="en-US" dirty="0"/>
              <a:t>开始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264" y="1417340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3250704" cy="377163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lt"/>
              </a:rPr>
              <a:t>HTML</a:t>
            </a:r>
            <a:r>
              <a:rPr lang="zh-CN" altLang="en-US" sz="2000" dirty="0">
                <a:latin typeface="+mn-lt"/>
              </a:rPr>
              <a:t>页面</a:t>
            </a:r>
            <a:endParaRPr lang="en-US" altLang="zh-CN" sz="2000" dirty="0">
              <a:latin typeface="+mn-lt"/>
            </a:endParaRPr>
          </a:p>
          <a:p>
            <a:pPr lvl="1"/>
            <a:r>
              <a:rPr lang="zh-CN" altLang="en-US" sz="1600" dirty="0">
                <a:latin typeface="+mn-lt"/>
              </a:rPr>
              <a:t>应用类课：</a:t>
            </a:r>
            <a:r>
              <a:rPr lang="en-US" altLang="zh-CN" sz="1600" dirty="0">
                <a:latin typeface="+mn-lt"/>
              </a:rPr>
              <a:t>HTML5/PHP</a:t>
            </a:r>
          </a:p>
          <a:p>
            <a:r>
              <a:rPr lang="en-US" altLang="zh-CN" sz="2000" dirty="0">
                <a:latin typeface="+mn-lt"/>
              </a:rPr>
              <a:t>Web</a:t>
            </a:r>
            <a:r>
              <a:rPr lang="zh-CN" altLang="en-US" sz="2000" dirty="0">
                <a:latin typeface="+mn-lt"/>
              </a:rPr>
              <a:t>服务器</a:t>
            </a:r>
            <a:endParaRPr lang="en-US" altLang="zh-CN" sz="2000" dirty="0">
              <a:latin typeface="+mn-lt"/>
            </a:endParaRPr>
          </a:p>
          <a:p>
            <a:pPr lvl="1"/>
            <a:r>
              <a:rPr lang="en-US" altLang="zh-CN" sz="1600" dirty="0">
                <a:latin typeface="+mn-lt"/>
              </a:rPr>
              <a:t>ICS</a:t>
            </a:r>
            <a:r>
              <a:rPr lang="zh-CN" altLang="en-US" sz="1600" dirty="0">
                <a:latin typeface="+mn-lt"/>
              </a:rPr>
              <a:t>课：</a:t>
            </a:r>
            <a:r>
              <a:rPr lang="en-US" altLang="zh-CN" sz="1600" dirty="0">
                <a:latin typeface="+mn-lt"/>
              </a:rPr>
              <a:t>Apache</a:t>
            </a:r>
          </a:p>
          <a:p>
            <a:r>
              <a:rPr lang="zh-CN" altLang="en-US" sz="2000" dirty="0">
                <a:solidFill>
                  <a:srgbClr val="F40030"/>
                </a:solidFill>
                <a:latin typeface="+mn-lt"/>
              </a:rPr>
              <a:t>文件系统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/ </a:t>
            </a:r>
            <a:r>
              <a:rPr lang="zh-CN" altLang="en-US" sz="2000" dirty="0">
                <a:latin typeface="+mn-lt"/>
              </a:rPr>
              <a:t>数据库</a:t>
            </a:r>
            <a:endParaRPr lang="en-US" altLang="zh-CN" sz="2000" dirty="0">
              <a:latin typeface="+mn-lt"/>
            </a:endParaRPr>
          </a:p>
          <a:p>
            <a:pPr lvl="1"/>
            <a:r>
              <a:rPr lang="en-US" altLang="zh-CN" sz="1600" dirty="0">
                <a:latin typeface="+mn-lt"/>
              </a:rPr>
              <a:t>CSE</a:t>
            </a:r>
            <a:r>
              <a:rPr lang="zh-CN" altLang="en-US" sz="1600" dirty="0">
                <a:latin typeface="+mn-lt"/>
              </a:rPr>
              <a:t>课：</a:t>
            </a:r>
            <a:r>
              <a:rPr lang="en-US" altLang="zh-CN" sz="1600" dirty="0">
                <a:latin typeface="+mn-lt"/>
              </a:rPr>
              <a:t>Ext3 / MySQL</a:t>
            </a:r>
          </a:p>
          <a:p>
            <a:r>
              <a:rPr lang="en-US" altLang="zh-CN" sz="2000" dirty="0">
                <a:latin typeface="+mn-lt"/>
              </a:rPr>
              <a:t>Linux</a:t>
            </a:r>
            <a:r>
              <a:rPr lang="zh-CN" altLang="en-US" sz="2000" dirty="0">
                <a:latin typeface="+mn-lt"/>
              </a:rPr>
              <a:t>操作系统</a:t>
            </a:r>
            <a:endParaRPr lang="en-US" altLang="zh-CN" sz="2000" dirty="0">
              <a:latin typeface="+mn-lt"/>
            </a:endParaRPr>
          </a:p>
          <a:p>
            <a:pPr lvl="1"/>
            <a:r>
              <a:rPr lang="en-US" altLang="zh-CN" sz="1600" dirty="0">
                <a:latin typeface="+mn-lt"/>
              </a:rPr>
              <a:t>OS</a:t>
            </a:r>
            <a:r>
              <a:rPr lang="zh-CN" altLang="en-US" sz="1600" dirty="0">
                <a:latin typeface="+mn-lt"/>
              </a:rPr>
              <a:t>课：</a:t>
            </a:r>
            <a:r>
              <a:rPr lang="en-US" altLang="zh-CN" sz="1600" dirty="0">
                <a:latin typeface="+mn-lt"/>
              </a:rPr>
              <a:t>Linux</a:t>
            </a:r>
            <a:endParaRPr lang="zh-CN" altLang="en-US" sz="1600" dirty="0">
              <a:latin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8881" y="5105137"/>
            <a:ext cx="428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40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Linux + Apache + MySQL + PHP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1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661" y="1561356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670501" y="23752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40030"/>
                </a:solidFill>
                <a:latin typeface="+mj-ea"/>
                <a:ea typeface="+mj-ea"/>
                <a:cs typeface="Arial" panose="020B0604020202020204" pitchFamily="34" charset="0"/>
              </a:rPr>
              <a:t>文件系统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5017440-66EE-E348-B5D3-1E5AA1137561}"/>
              </a:ext>
            </a:extLst>
          </p:cNvPr>
          <p:cNvCxnSpPr>
            <a:stCxn id="6" idx="3"/>
          </p:cNvCxnSpPr>
          <p:nvPr/>
        </p:nvCxnSpPr>
        <p:spPr>
          <a:xfrm>
            <a:off x="1778497" y="2559921"/>
            <a:ext cx="692204" cy="31358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91AEFC0-070F-374B-90B5-86655892C5A9}"/>
              </a:ext>
            </a:extLst>
          </p:cNvPr>
          <p:cNvSpPr/>
          <p:nvPr/>
        </p:nvSpPr>
        <p:spPr>
          <a:xfrm>
            <a:off x="670501" y="45320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40030"/>
                </a:solidFill>
                <a:latin typeface="+mj-ea"/>
                <a:ea typeface="+mj-ea"/>
                <a:cs typeface="Arial" panose="020B0604020202020204" pitchFamily="34" charset="0"/>
              </a:rPr>
              <a:t>键值存储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02A518C-CD0A-ED4A-A11A-DEB587460820}"/>
              </a:ext>
            </a:extLst>
          </p:cNvPr>
          <p:cNvCxnSpPr>
            <a:cxnSpLocks/>
          </p:cNvCxnSpPr>
          <p:nvPr/>
        </p:nvCxnSpPr>
        <p:spPr>
          <a:xfrm flipV="1">
            <a:off x="1764559" y="4532044"/>
            <a:ext cx="1138190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14901F4-3E8C-3C4E-9891-DDF3B770F2CE}"/>
              </a:ext>
            </a:extLst>
          </p:cNvPr>
          <p:cNvSpPr/>
          <p:nvPr/>
        </p:nvSpPr>
        <p:spPr>
          <a:xfrm>
            <a:off x="7632367" y="17773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40030"/>
                </a:solidFill>
                <a:latin typeface="+mj-ea"/>
                <a:ea typeface="+mj-ea"/>
                <a:cs typeface="Arial" panose="020B0604020202020204" pitchFamily="34" charset="0"/>
              </a:rPr>
              <a:t>数据库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C0B20F4-E708-A54C-B915-EB320D11602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976183" y="1962046"/>
            <a:ext cx="1656184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>
            <a:extLst>
              <a:ext uri="{FF2B5EF4-FFF2-40B4-BE49-F238E27FC236}">
                <a16:creationId xmlns:a16="http://schemas.microsoft.com/office/drawing/2014/main" id="{E49A05AD-74F8-414A-B1D7-4D544771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以数据为核心，不同的数据组织形式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E600DC-E85A-8144-88DE-728864D8DD86}"/>
              </a:ext>
            </a:extLst>
          </p:cNvPr>
          <p:cNvSpPr/>
          <p:nvPr/>
        </p:nvSpPr>
        <p:spPr>
          <a:xfrm>
            <a:off x="7596336" y="4532044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40030"/>
                </a:solidFill>
                <a:latin typeface="+mj-ea"/>
                <a:ea typeface="+mj-ea"/>
                <a:cs typeface="Arial" panose="020B0604020202020204" pitchFamily="34" charset="0"/>
              </a:rPr>
              <a:t>Session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739B316-B537-F148-8268-756EA8C50CF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611162" y="4532044"/>
            <a:ext cx="985174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2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FF88A-8D9D-C041-ADAD-42DBD0A2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如何搭一个淘宝？从单机</a:t>
            </a:r>
            <a:r>
              <a:rPr lang="en-US" altLang="zh-CN" dirty="0"/>
              <a:t>LAMP</a:t>
            </a:r>
            <a:r>
              <a:rPr lang="zh-CN" altLang="en-US" dirty="0"/>
              <a:t>开始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ACC49-DF84-6045-9788-DC92A3F68C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1642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75614-2353-B640-AD44-C6FD4819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51" y="1553027"/>
            <a:ext cx="4353549" cy="33325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716F6D-59B6-9848-A565-DC495A3B5328}"/>
              </a:ext>
            </a:extLst>
          </p:cNvPr>
          <p:cNvSpPr txBox="1"/>
          <p:nvPr/>
        </p:nvSpPr>
        <p:spPr>
          <a:xfrm>
            <a:off x="7380312" y="220942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图片文件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24D256-D7BC-1E47-AC1F-6037F447A18A}"/>
              </a:ext>
            </a:extLst>
          </p:cNvPr>
          <p:cNvSpPr txBox="1"/>
          <p:nvPr/>
        </p:nvSpPr>
        <p:spPr>
          <a:xfrm>
            <a:off x="7308304" y="4225652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价格数据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73732B-5D2D-2643-97B1-D2A8D964BA23}"/>
              </a:ext>
            </a:extLst>
          </p:cNvPr>
          <p:cNvSpPr txBox="1"/>
          <p:nvPr/>
        </p:nvSpPr>
        <p:spPr>
          <a:xfrm>
            <a:off x="4932040" y="336155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网页服务</a:t>
            </a:r>
          </a:p>
        </p:txBody>
      </p:sp>
    </p:spTree>
    <p:extLst>
      <p:ext uri="{BB962C8B-B14F-4D97-AF65-F5344CB8AC3E}">
        <p14:creationId xmlns:p14="http://schemas.microsoft.com/office/powerpoint/2010/main" val="261144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例：单机文件系统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56248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从用户角度看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打开、读取、写入、关闭文件的流程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基本概念的辨析（如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、文件名不是文件一部分）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inode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角度看</a:t>
            </a:r>
          </a:p>
          <a:p>
            <a:pPr lvl="1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的数据结构和数据组织形式</a:t>
            </a: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七个层次，每个层次具体的作用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从磁盘角度看</a:t>
            </a: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一次文件访问到底有多少次磁盘操作</a:t>
            </a:r>
          </a:p>
          <a:p>
            <a:pPr lvl="1"/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若发生断电，如何保证元数据的一致性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单机到多机：应用与数据分离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FB0308-182C-2F4D-8A3F-4A95ED54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58063"/>
            <a:ext cx="4197559" cy="26077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D68605-6733-D742-8C11-5466B9A78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33364"/>
            <a:ext cx="3438969" cy="263248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BE2D5D2-BAF4-F84D-8CF8-D08F9BA8CEB4}"/>
              </a:ext>
            </a:extLst>
          </p:cNvPr>
          <p:cNvSpPr/>
          <p:nvPr/>
        </p:nvSpPr>
        <p:spPr>
          <a:xfrm>
            <a:off x="4139952" y="2835680"/>
            <a:ext cx="432048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41E104-DD52-8D46-94E0-3267F8E23591}"/>
              </a:ext>
            </a:extLst>
          </p:cNvPr>
          <p:cNvSpPr/>
          <p:nvPr/>
        </p:nvSpPr>
        <p:spPr>
          <a:xfrm>
            <a:off x="0" y="4513684"/>
            <a:ext cx="7740352" cy="954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kumimoji="1" lang="zh-CN" altLang="en-US" sz="1600" dirty="0"/>
              <a:t>应用服务器      </a:t>
            </a:r>
            <a:r>
              <a:rPr kumimoji="1" lang="en-US" altLang="zh-CN" sz="1600" dirty="0"/>
              <a:t>→ </a:t>
            </a:r>
            <a:r>
              <a:rPr kumimoji="1" lang="zh-CN" altLang="en-US" sz="1600" dirty="0"/>
              <a:t>需要处理业务逻辑  </a:t>
            </a:r>
            <a:r>
              <a:rPr kumimoji="1" lang="en-US" altLang="zh-CN" sz="1600" dirty="0"/>
              <a:t>→  </a:t>
            </a:r>
            <a:r>
              <a:rPr kumimoji="1" lang="zh-CN" altLang="en-US" sz="1600" dirty="0"/>
              <a:t>更多的</a:t>
            </a:r>
            <a:r>
              <a:rPr kumimoji="1" lang="en-US" altLang="zh-CN" sz="1600" dirty="0"/>
              <a:t>CPU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600" dirty="0"/>
              <a:t>数据库服务器 </a:t>
            </a:r>
            <a:r>
              <a:rPr kumimoji="1" lang="en-US" altLang="zh-CN" sz="1600" dirty="0"/>
              <a:t> → </a:t>
            </a:r>
            <a:r>
              <a:rPr kumimoji="1" lang="zh-CN" altLang="en-US" sz="1600" dirty="0"/>
              <a:t>磁盘读写缓存服务 </a:t>
            </a:r>
            <a:r>
              <a:rPr kumimoji="1" lang="en-US" altLang="zh-CN" sz="1600" dirty="0"/>
              <a:t> →  </a:t>
            </a:r>
            <a:r>
              <a:rPr kumimoji="1" lang="zh-CN" altLang="en-US" sz="1600" dirty="0"/>
              <a:t>更快的硬盘，更大的内存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600" dirty="0"/>
              <a:t>文件服务器     </a:t>
            </a:r>
            <a:r>
              <a:rPr kumimoji="1" lang="en-US" altLang="zh-CN" sz="1600" dirty="0"/>
              <a:t> → </a:t>
            </a:r>
            <a:r>
              <a:rPr kumimoji="1" lang="zh-CN" altLang="en-US" sz="1600" dirty="0"/>
              <a:t>存储大文件图片等 </a:t>
            </a:r>
            <a:r>
              <a:rPr kumimoji="1" lang="en-US" altLang="zh-CN" sz="1600" dirty="0"/>
              <a:t> →  </a:t>
            </a:r>
            <a:r>
              <a:rPr kumimoji="1" lang="zh-CN" altLang="en-US" sz="1600" dirty="0"/>
              <a:t>更多的硬盘</a:t>
            </a:r>
            <a:endParaRPr kumimoji="1" lang="en-US" altLang="zh-CN" sz="16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BED49E4-8CA5-1540-BC0A-6EB2B0C1700C}"/>
              </a:ext>
            </a:extLst>
          </p:cNvPr>
          <p:cNvSpPr/>
          <p:nvPr/>
        </p:nvSpPr>
        <p:spPr>
          <a:xfrm>
            <a:off x="4776751" y="2433301"/>
            <a:ext cx="1379425" cy="1122459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B3A71F1-04CF-8441-BAF9-01909520F871}"/>
              </a:ext>
            </a:extLst>
          </p:cNvPr>
          <p:cNvSpPr/>
          <p:nvPr/>
        </p:nvSpPr>
        <p:spPr>
          <a:xfrm>
            <a:off x="7369039" y="1683553"/>
            <a:ext cx="1379425" cy="108012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4F6797E-DB32-9B40-A969-4E16CEA2E59F}"/>
              </a:ext>
            </a:extLst>
          </p:cNvPr>
          <p:cNvSpPr/>
          <p:nvPr/>
        </p:nvSpPr>
        <p:spPr>
          <a:xfrm>
            <a:off x="7363441" y="3123712"/>
            <a:ext cx="1379425" cy="1080120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9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AC7C7-6B46-3443-B77F-7770FF92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使用缓存改善服务器性能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4A2AC7-DD11-854B-B7E0-2D1BE4B7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572" y="1489348"/>
            <a:ext cx="3771900" cy="383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1C22EE-EC12-F446-9AA1-8084CFB6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3364"/>
            <a:ext cx="3438969" cy="263248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245F0DB-1F05-0D4A-AE8F-6C8D1F9AC473}"/>
              </a:ext>
            </a:extLst>
          </p:cNvPr>
          <p:cNvSpPr/>
          <p:nvPr/>
        </p:nvSpPr>
        <p:spPr>
          <a:xfrm>
            <a:off x="4283968" y="2835680"/>
            <a:ext cx="432048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B8D212-026D-654C-9458-DB04FA210C20}"/>
              </a:ext>
            </a:extLst>
          </p:cNvPr>
          <p:cNvSpPr/>
          <p:nvPr/>
        </p:nvSpPr>
        <p:spPr>
          <a:xfrm>
            <a:off x="-4574" y="4586594"/>
            <a:ext cx="939653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accent2"/>
                </a:solidFill>
              </a:rPr>
              <a:t>本地服务器缓存</a:t>
            </a:r>
            <a:r>
              <a:rPr kumimoji="1" lang="zh-CN" altLang="en-US" sz="1400" dirty="0"/>
              <a:t>：   优：本地，快；   缺点：内存有限，会与应用竞争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accent2"/>
                </a:solidFill>
              </a:rPr>
              <a:t>分布式缓存服务器</a:t>
            </a:r>
            <a:r>
              <a:rPr kumimoji="1" lang="zh-CN" altLang="en-US" sz="1400" dirty="0"/>
              <a:t>：优：可使用集群，挑选大内存的专用缓存服务器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kumimoji="1" lang="zh-CN" altLang="en-US" sz="1400" dirty="0"/>
              <a:t>系统优化的思路：缓存、</a:t>
            </a:r>
            <a:r>
              <a:rPr kumimoji="1" lang="en-US" altLang="zh-CN" sz="1400" dirty="0"/>
              <a:t>fast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path/slow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patch</a:t>
            </a:r>
            <a:r>
              <a:rPr kumimoji="1" lang="zh-CN" altLang="en-US" sz="1400" dirty="0"/>
              <a:t>、替换策略等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DDFCD9-89F3-6245-8488-EEACCD28A391}"/>
              </a:ext>
            </a:extLst>
          </p:cNvPr>
          <p:cNvSpPr/>
          <p:nvPr/>
        </p:nvSpPr>
        <p:spPr>
          <a:xfrm>
            <a:off x="5127749" y="4082850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40030"/>
                </a:solidFill>
                <a:ea typeface="+mj-ea"/>
                <a:cs typeface="Arial" panose="020B0604020202020204" pitchFamily="34" charset="0"/>
              </a:rPr>
              <a:t>例</a:t>
            </a:r>
            <a:r>
              <a:rPr lang="en-US" altLang="zh-CN" sz="1400" dirty="0">
                <a:solidFill>
                  <a:srgbClr val="F40030"/>
                </a:solidFill>
                <a:ea typeface="+mj-ea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rgbClr val="F40030"/>
                </a:solidFill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F40030"/>
                </a:solidFill>
                <a:ea typeface="+mj-ea"/>
                <a:cs typeface="Arial" panose="020B0604020202020204" pitchFamily="34" charset="0"/>
              </a:rPr>
              <a:t>memcached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DF66FF2-0BBC-1B4B-B5F9-5EE4FF7C65EB}"/>
              </a:ext>
            </a:extLst>
          </p:cNvPr>
          <p:cNvSpPr/>
          <p:nvPr/>
        </p:nvSpPr>
        <p:spPr>
          <a:xfrm>
            <a:off x="6732241" y="4007907"/>
            <a:ext cx="1296144" cy="457664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DC559AD-CAD1-134E-B308-F0A8306D6A60}"/>
              </a:ext>
            </a:extLst>
          </p:cNvPr>
          <p:cNvSpPr/>
          <p:nvPr/>
        </p:nvSpPr>
        <p:spPr>
          <a:xfrm>
            <a:off x="6732241" y="4779833"/>
            <a:ext cx="1296144" cy="457664"/>
          </a:xfrm>
          <a:prstGeom prst="roundRect">
            <a:avLst>
              <a:gd name="adj" fmla="val 5739"/>
            </a:avLst>
          </a:prstGeom>
          <a:noFill/>
          <a:ln w="57150">
            <a:solidFill>
              <a:srgbClr val="F4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0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D08B9-829C-244B-8BB8-BE6A3C93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分布式缓存服务器：</a:t>
            </a:r>
            <a:r>
              <a:rPr kumimoji="1" lang="en-US" altLang="zh-CN" dirty="0"/>
              <a:t>Memcached</a:t>
            </a:r>
            <a:r>
              <a:rPr kumimoji="1" lang="zh-CN" altLang="en-US" dirty="0"/>
              <a:t>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089FC-3543-5D4F-B995-D9BBF089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49" y="1633364"/>
            <a:ext cx="6794101" cy="31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1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21FF4-A85E-B643-86EC-516B6183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算法：</a:t>
            </a:r>
            <a:r>
              <a:rPr kumimoji="1" lang="en-US" altLang="zh-CN" dirty="0"/>
              <a:t>Key</a:t>
            </a:r>
            <a:r>
              <a:rPr kumimoji="1" lang="zh-CN" altLang="en-US" dirty="0"/>
              <a:t>到服务器的映射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9D70C4-4ABC-1A48-B988-57E0558F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732357"/>
            <a:ext cx="4113144" cy="31338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902605-7A46-3148-BF0A-E9922507F90E}"/>
              </a:ext>
            </a:extLst>
          </p:cNvPr>
          <p:cNvSpPr/>
          <p:nvPr/>
        </p:nvSpPr>
        <p:spPr>
          <a:xfrm>
            <a:off x="395536" y="1633364"/>
            <a:ext cx="3942105" cy="3331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：如何根据</a:t>
            </a:r>
            <a:r>
              <a:rPr kumimoji="1" lang="en-US" altLang="zh-CN" dirty="0"/>
              <a:t>Key</a:t>
            </a:r>
            <a:r>
              <a:rPr kumimoji="1" lang="zh-CN" altLang="en-US" dirty="0"/>
              <a:t>查找到服务器？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方案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：余数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（简单方案）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：增加物理节点导致大量</a:t>
            </a:r>
            <a:r>
              <a:rPr kumimoji="1" lang="en-US" altLang="zh-CN" dirty="0"/>
              <a:t>miss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台服务器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台，</a:t>
            </a:r>
            <a:r>
              <a:rPr kumimoji="1" lang="en-US" altLang="zh-CN" dirty="0">
                <a:solidFill>
                  <a:srgbClr val="C00000"/>
                </a:solidFill>
              </a:rPr>
              <a:t>75%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反而增加对数据库的访问</a:t>
            </a:r>
            <a:endParaRPr kumimoji="1" lang="en-US" altLang="zh-CN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kumimoji="1" lang="zh-CN" altLang="en-US" dirty="0"/>
              <a:t>解决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：余数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一致性</a:t>
            </a:r>
            <a:r>
              <a:rPr kumimoji="1" lang="en-US" altLang="zh-CN" dirty="0"/>
              <a:t>hash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虚拟节点到物理节点的映射</a:t>
            </a:r>
            <a:endParaRPr kumimoji="1"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台服务器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台，</a:t>
            </a:r>
            <a:r>
              <a:rPr kumimoji="1" lang="en-US" altLang="zh-CN" dirty="0">
                <a:solidFill>
                  <a:srgbClr val="C00000"/>
                </a:solidFill>
              </a:rPr>
              <a:t>25%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</a:p>
        </p:txBody>
      </p:sp>
    </p:spTree>
    <p:extLst>
      <p:ext uri="{BB962C8B-B14F-4D97-AF65-F5344CB8AC3E}">
        <p14:creationId xmlns:p14="http://schemas.microsoft.com/office/powerpoint/2010/main" val="307640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hqeupfn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5B1D284-D5D3-E84D-BD28-707B0D140669}" vid="{EAB3F4BA-066D-9146-B9C6-197746E0B3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CSE</Template>
  <TotalTime>11259</TotalTime>
  <Words>589</Words>
  <Application>Microsoft Macintosh PowerPoint</Application>
  <PresentationFormat>全屏显示(16:10)</PresentationFormat>
  <Paragraphs>82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</vt:lpstr>
      <vt:lpstr>微软雅黑</vt:lpstr>
      <vt:lpstr>Arial</vt:lpstr>
      <vt:lpstr>Calibri</vt:lpstr>
      <vt:lpstr>Office 主题​​</vt:lpstr>
      <vt:lpstr>a Highly scalable Website</vt:lpstr>
      <vt:lpstr>如何搭一个淘宝？从单机LAMP开始</vt:lpstr>
      <vt:lpstr>以数据为核心，不同的数据组织形式</vt:lpstr>
      <vt:lpstr>0. 如何搭一个淘宝？从单机LAMP开始</vt:lpstr>
      <vt:lpstr>例：单机文件系统</vt:lpstr>
      <vt:lpstr>1. 单机到多机：应用与数据分离</vt:lpstr>
      <vt:lpstr>2. 使用缓存改善服务器性能</vt:lpstr>
      <vt:lpstr>分布式缓存服务器：Memcached为例</vt:lpstr>
      <vt:lpstr>一致性Hash算法：Key到服务器的映射</vt:lpstr>
      <vt:lpstr>3. 使用集群改善应用服务器性能</vt:lpstr>
      <vt:lpstr>应用服务器：无状态</vt:lpstr>
      <vt:lpstr>为无状态应用服务器提供状态</vt:lpstr>
      <vt:lpstr>4. 数据库性能和容错：读写分离和分库分表</vt:lpstr>
      <vt:lpstr>5. 使用CDN / 反向代理提 高网站性能</vt:lpstr>
      <vt:lpstr>6. 分布式文件系统</vt:lpstr>
      <vt:lpstr>7. 使用NoSQL和搜索引擎（非系统层面）</vt:lpstr>
      <vt:lpstr>8. 将应用服务器进行业务拆分（非系统层面）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Xia Yubin</dc:creator>
  <cp:lastModifiedBy>Yubin Xia</cp:lastModifiedBy>
  <cp:revision>311</cp:revision>
  <cp:lastPrinted>2016-06-13T07:55:34Z</cp:lastPrinted>
  <dcterms:created xsi:type="dcterms:W3CDTF">2017-05-12T06:55:38Z</dcterms:created>
  <dcterms:modified xsi:type="dcterms:W3CDTF">2019-11-29T00:26:13Z</dcterms:modified>
</cp:coreProperties>
</file>